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63" Target="slides/slide21.xml" Type="http://schemas.openxmlformats.org/officeDocument/2006/relationships/slide"/><Relationship Id="rId64" Target="slides/slide22.xml" Type="http://schemas.openxmlformats.org/officeDocument/2006/relationships/slide"/><Relationship Id="rId65" Target="slides/slide23.xml" Type="http://schemas.openxmlformats.org/officeDocument/2006/relationships/slide"/><Relationship Id="rId66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882001" y="104391"/>
            <a:ext cx="8428957" cy="10078217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4655" t="0" r="-2465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80074" y="3472806"/>
            <a:ext cx="8391577" cy="3379488"/>
            <a:chOff x="0" y="0"/>
            <a:chExt cx="2210127" cy="8900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0127" cy="890071"/>
            </a:xfrm>
            <a:custGeom>
              <a:avLst/>
              <a:gdLst/>
              <a:ahLst/>
              <a:cxnLst/>
              <a:rect r="r" b="b" t="t" l="l"/>
              <a:pathLst>
                <a:path h="890071" w="2210127">
                  <a:moveTo>
                    <a:pt x="0" y="0"/>
                  </a:moveTo>
                  <a:lnTo>
                    <a:pt x="2210127" y="0"/>
                  </a:lnTo>
                  <a:lnTo>
                    <a:pt x="2210127" y="890071"/>
                  </a:lnTo>
                  <a:lnTo>
                    <a:pt x="0" y="8900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06748" y="4227481"/>
            <a:ext cx="8938230" cy="176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sz="5108" spc="71">
                <a:solidFill>
                  <a:srgbClr val="040506"/>
                </a:solidFill>
                <a:latin typeface="Archivo Black"/>
              </a:rPr>
              <a:t>TELANGANA </a:t>
            </a:r>
          </a:p>
          <a:p>
            <a:pPr algn="ctr">
              <a:lnSpc>
                <a:spcPts val="7050"/>
              </a:lnSpc>
            </a:pPr>
            <a:r>
              <a:rPr lang="en-US" sz="5108" spc="71">
                <a:solidFill>
                  <a:srgbClr val="040506"/>
                </a:solidFill>
                <a:latin typeface="Archivo Black"/>
              </a:rPr>
              <a:t> </a:t>
            </a:r>
            <a:r>
              <a:rPr lang="en-US" sz="5108" spc="71">
                <a:solidFill>
                  <a:srgbClr val="040506"/>
                </a:solidFill>
                <a:latin typeface="Archivo Black"/>
              </a:rPr>
              <a:t> GROWTH  ANALYSE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799124" y="3453756"/>
            <a:ext cx="83915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799124" y="3472806"/>
            <a:ext cx="0" cy="33604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4818174" y="6833244"/>
            <a:ext cx="83725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3190702" y="3472806"/>
            <a:ext cx="0" cy="33413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26773" y="7709544"/>
            <a:ext cx="2213653" cy="2083438"/>
          </a:xfrm>
          <a:custGeom>
            <a:avLst/>
            <a:gdLst/>
            <a:ahLst/>
            <a:cxnLst/>
            <a:rect r="r" b="b" t="t" l="l"/>
            <a:pathLst>
              <a:path h="2083438" w="2213653">
                <a:moveTo>
                  <a:pt x="0" y="0"/>
                </a:moveTo>
                <a:lnTo>
                  <a:pt x="2213653" y="0"/>
                </a:lnTo>
                <a:lnTo>
                  <a:pt x="2213653" y="2083438"/>
                </a:lnTo>
                <a:lnTo>
                  <a:pt x="0" y="208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50636" y="7709544"/>
            <a:ext cx="2083438" cy="2083438"/>
          </a:xfrm>
          <a:custGeom>
            <a:avLst/>
            <a:gdLst/>
            <a:ahLst/>
            <a:cxnLst/>
            <a:rect r="r" b="b" t="t" l="l"/>
            <a:pathLst>
              <a:path h="2083438" w="2083438">
                <a:moveTo>
                  <a:pt x="0" y="0"/>
                </a:moveTo>
                <a:lnTo>
                  <a:pt x="2083438" y="0"/>
                </a:lnTo>
                <a:lnTo>
                  <a:pt x="2083438" y="2083438"/>
                </a:lnTo>
                <a:lnTo>
                  <a:pt x="0" y="2083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910" y="2237757"/>
            <a:ext cx="12391714" cy="7020543"/>
          </a:xfrm>
          <a:custGeom>
            <a:avLst/>
            <a:gdLst/>
            <a:ahLst/>
            <a:cxnLst/>
            <a:rect r="r" b="b" t="t" l="l"/>
            <a:pathLst>
              <a:path h="7020543" w="12391714">
                <a:moveTo>
                  <a:pt x="0" y="0"/>
                </a:moveTo>
                <a:lnTo>
                  <a:pt x="12391715" y="0"/>
                </a:lnTo>
                <a:lnTo>
                  <a:pt x="12391715" y="7020543"/>
                </a:lnTo>
                <a:lnTo>
                  <a:pt x="0" y="7020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5" t="0" r="-50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0677" y="526222"/>
            <a:ext cx="1707732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Categorize districts into three segments based on their stamp registration revenue generation during the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 fiscal year 2021 to 2022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9043" y="1907348"/>
            <a:ext cx="3385982" cy="554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 Bold"/>
              </a:rPr>
              <a:t>High Revenue</a:t>
            </a:r>
          </a:p>
          <a:p>
            <a:pPr algn="ctr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Rangareddy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Medchal_Malkajgiri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Hyderabad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Sangareddy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Hanumakonda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Khammam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Yadadri Bhuvanagiri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Nalgonda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Nizamabad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Karimnagar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Mahabubnagar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85882" y="1907348"/>
            <a:ext cx="2931819" cy="512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 Bold"/>
              </a:rPr>
              <a:t>Medium Revenue</a:t>
            </a:r>
          </a:p>
          <a:p>
            <a:pPr algn="ctr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Suryapet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Siddipet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Peddapalli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Medak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Mancherial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Jagtial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Nagarkurnool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Vikarabad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Kamareddy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Jangoan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85320" y="1907348"/>
            <a:ext cx="3192709" cy="637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 Bold"/>
              </a:rPr>
              <a:t>Low Revenue</a:t>
            </a:r>
          </a:p>
          <a:p>
            <a:pPr algn="l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Rajanna Sircilla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Adilabad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Mahabubabad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Jogulamba Gadwal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Nirmal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Bhadradri Kothagudem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Warangal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Narayanpet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Mulugu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Kumurambheem Asifabad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Wanaparthy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8876" y="3879106"/>
            <a:ext cx="15087600" cy="5194477"/>
          </a:xfrm>
          <a:custGeom>
            <a:avLst/>
            <a:gdLst/>
            <a:ahLst/>
            <a:cxnLst/>
            <a:rect r="r" b="b" t="t" l="l"/>
            <a:pathLst>
              <a:path h="5194477" w="15087600">
                <a:moveTo>
                  <a:pt x="0" y="0"/>
                </a:moveTo>
                <a:lnTo>
                  <a:pt x="15087600" y="0"/>
                </a:lnTo>
                <a:lnTo>
                  <a:pt x="15087600" y="5194478"/>
                </a:lnTo>
                <a:lnTo>
                  <a:pt x="0" y="519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4813"/>
            <a:ext cx="1825056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How does the distribution of vehicles vary by vehicle class (MotorCycle, MotorCar, AutoRickshaw, Agriculture) across different districts? Are there any districts with a predominant preference for a specific vehicle class? 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Consider FY 2022 for analysis.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081" y="348298"/>
            <a:ext cx="15087600" cy="4574079"/>
          </a:xfrm>
          <a:custGeom>
            <a:avLst/>
            <a:gdLst/>
            <a:ahLst/>
            <a:cxnLst/>
            <a:rect r="r" b="b" t="t" l="l"/>
            <a:pathLst>
              <a:path h="4574079" w="15087600">
                <a:moveTo>
                  <a:pt x="0" y="0"/>
                </a:moveTo>
                <a:lnTo>
                  <a:pt x="15087600" y="0"/>
                </a:lnTo>
                <a:lnTo>
                  <a:pt x="15087600" y="4574080"/>
                </a:lnTo>
                <a:lnTo>
                  <a:pt x="0" y="457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1" r="0" b="-33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081" y="5488593"/>
            <a:ext cx="15087600" cy="4574081"/>
          </a:xfrm>
          <a:custGeom>
            <a:avLst/>
            <a:gdLst/>
            <a:ahLst/>
            <a:cxnLst/>
            <a:rect r="r" b="b" t="t" l="l"/>
            <a:pathLst>
              <a:path h="4574081" w="15087600">
                <a:moveTo>
                  <a:pt x="0" y="0"/>
                </a:moveTo>
                <a:lnTo>
                  <a:pt x="15087600" y="0"/>
                </a:lnTo>
                <a:lnTo>
                  <a:pt x="15087600" y="4574081"/>
                </a:lnTo>
                <a:lnTo>
                  <a:pt x="0" y="457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99" r="0" b="-11799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87" y="658476"/>
            <a:ext cx="15087600" cy="5755551"/>
          </a:xfrm>
          <a:custGeom>
            <a:avLst/>
            <a:gdLst/>
            <a:ahLst/>
            <a:cxnLst/>
            <a:rect r="r" b="b" t="t" l="l"/>
            <a:pathLst>
              <a:path h="5755551" w="15087600">
                <a:moveTo>
                  <a:pt x="0" y="0"/>
                </a:moveTo>
                <a:lnTo>
                  <a:pt x="15087600" y="0"/>
                </a:lnTo>
                <a:lnTo>
                  <a:pt x="15087600" y="5755551"/>
                </a:lnTo>
                <a:lnTo>
                  <a:pt x="0" y="5755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6764" y="7358585"/>
            <a:ext cx="10705374" cy="213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Districts with highest no of  sales in different categories 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Motorcycle - Rangareddy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 Motorcar - Rangareddy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Auto Rickshaw - Hyderabad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 Agriculture - Nalgonda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536" y="3330646"/>
            <a:ext cx="15087600" cy="5696580"/>
          </a:xfrm>
          <a:custGeom>
            <a:avLst/>
            <a:gdLst/>
            <a:ahLst/>
            <a:cxnLst/>
            <a:rect r="r" b="b" t="t" l="l"/>
            <a:pathLst>
              <a:path h="5696580" w="15087600">
                <a:moveTo>
                  <a:pt x="0" y="0"/>
                </a:moveTo>
                <a:lnTo>
                  <a:pt x="15087600" y="0"/>
                </a:lnTo>
                <a:lnTo>
                  <a:pt x="15087600" y="5696580"/>
                </a:lnTo>
                <a:lnTo>
                  <a:pt x="0" y="569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5502" y="674131"/>
            <a:ext cx="164741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List down the top 3 districts that have shown the highest and lowest vehicle sales growth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 during FY 2022 compared to FY 2021?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8431" y="3959964"/>
            <a:ext cx="15087600" cy="4351477"/>
          </a:xfrm>
          <a:custGeom>
            <a:avLst/>
            <a:gdLst/>
            <a:ahLst/>
            <a:cxnLst/>
            <a:rect r="r" b="b" t="t" l="l"/>
            <a:pathLst>
              <a:path h="4351477" w="15087600">
                <a:moveTo>
                  <a:pt x="0" y="0"/>
                </a:moveTo>
                <a:lnTo>
                  <a:pt x="15087601" y="0"/>
                </a:lnTo>
                <a:lnTo>
                  <a:pt x="15087601" y="4351477"/>
                </a:lnTo>
                <a:lnTo>
                  <a:pt x="0" y="435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404" y="1242837"/>
            <a:ext cx="1525618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List down the bottom 3 districts that have shown the highest and lowest vehicle sales growth during FY 2022 compared to FY 2021?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0840" y="3306690"/>
            <a:ext cx="11088648" cy="6673194"/>
          </a:xfrm>
          <a:custGeom>
            <a:avLst/>
            <a:gdLst/>
            <a:ahLst/>
            <a:cxnLst/>
            <a:rect r="r" b="b" t="t" l="l"/>
            <a:pathLst>
              <a:path h="6673194" w="11088648">
                <a:moveTo>
                  <a:pt x="0" y="0"/>
                </a:moveTo>
                <a:lnTo>
                  <a:pt x="11088648" y="0"/>
                </a:lnTo>
                <a:lnTo>
                  <a:pt x="11088648" y="6673194"/>
                </a:lnTo>
                <a:lnTo>
                  <a:pt x="0" y="6673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97187" y="979067"/>
            <a:ext cx="1303420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List down the top 5 sectors that have witnessed the most significant investments in FY 2022.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496" y="2692026"/>
            <a:ext cx="11060068" cy="7159037"/>
          </a:xfrm>
          <a:custGeom>
            <a:avLst/>
            <a:gdLst/>
            <a:ahLst/>
            <a:cxnLst/>
            <a:rect r="r" b="b" t="t" l="l"/>
            <a:pathLst>
              <a:path h="7159037" w="11060068">
                <a:moveTo>
                  <a:pt x="0" y="0"/>
                </a:moveTo>
                <a:lnTo>
                  <a:pt x="11060069" y="0"/>
                </a:lnTo>
                <a:lnTo>
                  <a:pt x="11060069" y="7159037"/>
                </a:lnTo>
                <a:lnTo>
                  <a:pt x="0" y="7159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136" y="583413"/>
            <a:ext cx="1778934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List down the top 3 districts that have attracted the most significant sector investments during FY 2019 to 2022? What factors could have led to the substantial investments in these particular districts?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198" y="2456612"/>
            <a:ext cx="15087600" cy="3530639"/>
          </a:xfrm>
          <a:custGeom>
            <a:avLst/>
            <a:gdLst/>
            <a:ahLst/>
            <a:cxnLst/>
            <a:rect r="r" b="b" t="t" l="l"/>
            <a:pathLst>
              <a:path h="3530639" w="15087600">
                <a:moveTo>
                  <a:pt x="0" y="0"/>
                </a:moveTo>
                <a:lnTo>
                  <a:pt x="15087601" y="0"/>
                </a:lnTo>
                <a:lnTo>
                  <a:pt x="15087601" y="3530638"/>
                </a:lnTo>
                <a:lnTo>
                  <a:pt x="0" y="353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1797" y="6554003"/>
            <a:ext cx="15087600" cy="3396189"/>
          </a:xfrm>
          <a:custGeom>
            <a:avLst/>
            <a:gdLst/>
            <a:ahLst/>
            <a:cxnLst/>
            <a:rect r="r" b="b" t="t" l="l"/>
            <a:pathLst>
              <a:path h="3396189" w="15087600">
                <a:moveTo>
                  <a:pt x="0" y="0"/>
                </a:moveTo>
                <a:lnTo>
                  <a:pt x="15087601" y="0"/>
                </a:lnTo>
                <a:lnTo>
                  <a:pt x="15087601" y="3396189"/>
                </a:lnTo>
                <a:lnTo>
                  <a:pt x="0" y="3396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022" y="755185"/>
            <a:ext cx="1782195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Is there any relationship between district investments, vehicles sales and stamps revenue within the same district between FY 2021 and 2022?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500046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2732" y="5852372"/>
            <a:ext cx="1877797" cy="106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3"/>
              </a:lnSpc>
              <a:spcBef>
                <a:spcPct val="0"/>
              </a:spcBef>
            </a:pPr>
            <a:r>
              <a:rPr lang="en-US" sz="6379" spc="338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986" y="6901704"/>
            <a:ext cx="2799289" cy="43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75" spc="252">
                <a:solidFill>
                  <a:srgbClr val="231F20"/>
                </a:solidFill>
                <a:latin typeface="Montserrat Light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5697" y="5897097"/>
            <a:ext cx="1877797" cy="106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3"/>
              </a:lnSpc>
              <a:spcBef>
                <a:spcPct val="0"/>
              </a:spcBef>
            </a:pPr>
            <a:r>
              <a:rPr lang="en-US" sz="6379" spc="338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64951" y="6946429"/>
            <a:ext cx="2799289" cy="43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75" spc="252">
                <a:solidFill>
                  <a:srgbClr val="231F20"/>
                </a:solidFill>
                <a:latin typeface="Montserrat Light"/>
              </a:rPr>
              <a:t>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8662" y="5852372"/>
            <a:ext cx="1877797" cy="106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3"/>
              </a:lnSpc>
              <a:spcBef>
                <a:spcPct val="0"/>
              </a:spcBef>
            </a:pPr>
            <a:r>
              <a:rPr lang="en-US" sz="6379" spc="338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07916" y="6901704"/>
            <a:ext cx="2799289" cy="88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75" spc="252">
                <a:solidFill>
                  <a:srgbClr val="231F20"/>
                </a:solidFill>
                <a:latin typeface="Montserrat Light"/>
              </a:rPr>
              <a:t>about the </a:t>
            </a:r>
          </a:p>
          <a:p>
            <a:pPr algn="ctr">
              <a:lnSpc>
                <a:spcPts val="3554"/>
              </a:lnSpc>
            </a:pPr>
            <a:r>
              <a:rPr lang="en-US" sz="2575" spc="252">
                <a:solidFill>
                  <a:srgbClr val="231F20"/>
                </a:solidFill>
                <a:latin typeface="Montserrat Light"/>
              </a:rPr>
              <a:t>data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09164" y="5897097"/>
            <a:ext cx="1877797" cy="106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3"/>
              </a:lnSpc>
              <a:spcBef>
                <a:spcPct val="0"/>
              </a:spcBef>
            </a:pPr>
            <a:r>
              <a:rPr lang="en-US" sz="6379" spc="338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48418" y="6946429"/>
            <a:ext cx="2799289" cy="88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75" spc="252">
                <a:solidFill>
                  <a:srgbClr val="231F20"/>
                </a:solidFill>
                <a:latin typeface="Montserrat Light"/>
              </a:rPr>
              <a:t>Primary </a:t>
            </a:r>
          </a:p>
          <a:p>
            <a:pPr algn="ctr">
              <a:lnSpc>
                <a:spcPts val="3554"/>
              </a:lnSpc>
            </a:pPr>
            <a:r>
              <a:rPr lang="en-US" sz="2575" spc="252">
                <a:solidFill>
                  <a:srgbClr val="231F20"/>
                </a:solidFill>
                <a:latin typeface="Montserrat Light"/>
              </a:rPr>
              <a:t>insights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4978" y="5878047"/>
            <a:ext cx="2092238" cy="119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08"/>
              </a:lnSpc>
              <a:spcBef>
                <a:spcPct val="0"/>
              </a:spcBef>
            </a:pPr>
            <a:r>
              <a:rPr lang="en-US" sz="7107" spc="376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51615" y="7058647"/>
            <a:ext cx="3118963" cy="97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869" spc="281">
                <a:solidFill>
                  <a:srgbClr val="231F20"/>
                </a:solidFill>
                <a:latin typeface="Montserrat Light"/>
              </a:rPr>
              <a:t>secondary </a:t>
            </a:r>
          </a:p>
          <a:p>
            <a:pPr algn="ctr">
              <a:lnSpc>
                <a:spcPts val="3960"/>
              </a:lnSpc>
            </a:pPr>
            <a:r>
              <a:rPr lang="en-US" sz="2869" spc="281">
                <a:solidFill>
                  <a:srgbClr val="231F20"/>
                </a:solidFill>
                <a:latin typeface="Montserrat Light"/>
              </a:rPr>
              <a:t>insights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1232" y="-566176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53673" y="208889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>
                    <a:alpha val="68627"/>
                  </a:srgbClr>
                </a:solidFill>
                <a:latin typeface="Archivo Black"/>
              </a:rP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2794" y="755185"/>
            <a:ext cx="1702240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Are there any particular sectors that have shown substantial investment in multiple districts between FY 2021 and 2022?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0584" y="2710271"/>
            <a:ext cx="15087600" cy="6103880"/>
          </a:xfrm>
          <a:custGeom>
            <a:avLst/>
            <a:gdLst/>
            <a:ahLst/>
            <a:cxnLst/>
            <a:rect r="r" b="b" t="t" l="l"/>
            <a:pathLst>
              <a:path h="6103880" w="15087600">
                <a:moveTo>
                  <a:pt x="0" y="0"/>
                </a:moveTo>
                <a:lnTo>
                  <a:pt x="15087601" y="0"/>
                </a:lnTo>
                <a:lnTo>
                  <a:pt x="15087601" y="6103879"/>
                </a:lnTo>
                <a:lnTo>
                  <a:pt x="0" y="6103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620" y="4287820"/>
            <a:ext cx="4599216" cy="2568125"/>
          </a:xfrm>
          <a:custGeom>
            <a:avLst/>
            <a:gdLst/>
            <a:ahLst/>
            <a:cxnLst/>
            <a:rect r="r" b="b" t="t" l="l"/>
            <a:pathLst>
              <a:path h="2568125" w="4599216">
                <a:moveTo>
                  <a:pt x="0" y="0"/>
                </a:moveTo>
                <a:lnTo>
                  <a:pt x="4599216" y="0"/>
                </a:lnTo>
                <a:lnTo>
                  <a:pt x="4599216" y="2568125"/>
                </a:lnTo>
                <a:lnTo>
                  <a:pt x="0" y="256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03" t="0" r="-156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620" y="7174147"/>
            <a:ext cx="4599216" cy="2559649"/>
          </a:xfrm>
          <a:custGeom>
            <a:avLst/>
            <a:gdLst/>
            <a:ahLst/>
            <a:cxnLst/>
            <a:rect r="r" b="b" t="t" l="l"/>
            <a:pathLst>
              <a:path h="2559649" w="4599216">
                <a:moveTo>
                  <a:pt x="0" y="0"/>
                </a:moveTo>
                <a:lnTo>
                  <a:pt x="4599216" y="0"/>
                </a:lnTo>
                <a:lnTo>
                  <a:pt x="4599216" y="2559650"/>
                </a:lnTo>
                <a:lnTo>
                  <a:pt x="0" y="255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03" t="0" r="-1470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1448" y="4287819"/>
            <a:ext cx="4599216" cy="2568124"/>
          </a:xfrm>
          <a:custGeom>
            <a:avLst/>
            <a:gdLst/>
            <a:ahLst/>
            <a:cxnLst/>
            <a:rect r="r" b="b" t="t" l="l"/>
            <a:pathLst>
              <a:path h="2568124" w="4599216">
                <a:moveTo>
                  <a:pt x="0" y="0"/>
                </a:moveTo>
                <a:lnTo>
                  <a:pt x="4599216" y="0"/>
                </a:lnTo>
                <a:lnTo>
                  <a:pt x="4599216" y="2568124"/>
                </a:lnTo>
                <a:lnTo>
                  <a:pt x="0" y="256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96" t="0" r="-1539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4724" y="7174147"/>
            <a:ext cx="4575941" cy="2568124"/>
          </a:xfrm>
          <a:custGeom>
            <a:avLst/>
            <a:gdLst/>
            <a:ahLst/>
            <a:cxnLst/>
            <a:rect r="r" b="b" t="t" l="l"/>
            <a:pathLst>
              <a:path h="2568124" w="4575941">
                <a:moveTo>
                  <a:pt x="0" y="0"/>
                </a:moveTo>
                <a:lnTo>
                  <a:pt x="4575941" y="0"/>
                </a:lnTo>
                <a:lnTo>
                  <a:pt x="4575941" y="2568125"/>
                </a:lnTo>
                <a:lnTo>
                  <a:pt x="0" y="256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96" t="0" r="-1649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620" y="1560594"/>
            <a:ext cx="4599216" cy="2568124"/>
          </a:xfrm>
          <a:custGeom>
            <a:avLst/>
            <a:gdLst/>
            <a:ahLst/>
            <a:cxnLst/>
            <a:rect r="r" b="b" t="t" l="l"/>
            <a:pathLst>
              <a:path h="2568124" w="4599216">
                <a:moveTo>
                  <a:pt x="0" y="0"/>
                </a:moveTo>
                <a:lnTo>
                  <a:pt x="4599216" y="0"/>
                </a:lnTo>
                <a:lnTo>
                  <a:pt x="4599216" y="2568124"/>
                </a:lnTo>
                <a:lnTo>
                  <a:pt x="0" y="256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66" t="0" r="-1956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3974" y="309088"/>
            <a:ext cx="1637097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 Can we identify any seasonal patterns or cyclicality in the investment trends for specific sectors? Do certain sectors experience higher investments during particular months?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9898" y="5170420"/>
            <a:ext cx="7107098" cy="341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 Bold"/>
              </a:rPr>
              <a:t>Real Estate, Industrial Parks and IT Buildings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January - 1397.17 cr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February - 17843.3508 cr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March - 3398.9959 cr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May - 903.317 cr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August - 2007.67 cr</a:t>
            </a:r>
          </a:p>
          <a:p>
            <a:pPr algn="ctr" marL="488632" indent="-244316" lvl="1">
              <a:lnSpc>
                <a:spcPts val="3240"/>
              </a:lnSpc>
            </a:pPr>
          </a:p>
          <a:p>
            <a:pPr algn="ctr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044" y="2003294"/>
            <a:ext cx="5395446" cy="2674599"/>
          </a:xfrm>
          <a:custGeom>
            <a:avLst/>
            <a:gdLst/>
            <a:ahLst/>
            <a:cxnLst/>
            <a:rect r="r" b="b" t="t" l="l"/>
            <a:pathLst>
              <a:path h="2674599" w="5395446">
                <a:moveTo>
                  <a:pt x="0" y="0"/>
                </a:moveTo>
                <a:lnTo>
                  <a:pt x="5395446" y="0"/>
                </a:lnTo>
                <a:lnTo>
                  <a:pt x="5395446" y="2674599"/>
                </a:lnTo>
                <a:lnTo>
                  <a:pt x="0" y="267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65" t="0" r="-99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4044" y="5182331"/>
            <a:ext cx="5395446" cy="2674599"/>
          </a:xfrm>
          <a:custGeom>
            <a:avLst/>
            <a:gdLst/>
            <a:ahLst/>
            <a:cxnLst/>
            <a:rect r="r" b="b" t="t" l="l"/>
            <a:pathLst>
              <a:path h="2674599" w="5395446">
                <a:moveTo>
                  <a:pt x="0" y="0"/>
                </a:moveTo>
                <a:lnTo>
                  <a:pt x="5395446" y="0"/>
                </a:lnTo>
                <a:lnTo>
                  <a:pt x="5395446" y="2674599"/>
                </a:lnTo>
                <a:lnTo>
                  <a:pt x="0" y="2674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09" t="0" r="-103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9100" y="2003294"/>
            <a:ext cx="5395446" cy="2674599"/>
          </a:xfrm>
          <a:custGeom>
            <a:avLst/>
            <a:gdLst/>
            <a:ahLst/>
            <a:cxnLst/>
            <a:rect r="r" b="b" t="t" l="l"/>
            <a:pathLst>
              <a:path h="2674599" w="5395446">
                <a:moveTo>
                  <a:pt x="0" y="0"/>
                </a:moveTo>
                <a:lnTo>
                  <a:pt x="5395446" y="0"/>
                </a:lnTo>
                <a:lnTo>
                  <a:pt x="5395446" y="2674599"/>
                </a:lnTo>
                <a:lnTo>
                  <a:pt x="0" y="2674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12" t="0" r="-109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29100" y="5178176"/>
            <a:ext cx="5395446" cy="2678754"/>
          </a:xfrm>
          <a:custGeom>
            <a:avLst/>
            <a:gdLst/>
            <a:ahLst/>
            <a:cxnLst/>
            <a:rect r="r" b="b" t="t" l="l"/>
            <a:pathLst>
              <a:path h="2678754" w="5395446">
                <a:moveTo>
                  <a:pt x="0" y="0"/>
                </a:moveTo>
                <a:lnTo>
                  <a:pt x="5395446" y="0"/>
                </a:lnTo>
                <a:lnTo>
                  <a:pt x="5395446" y="2678754"/>
                </a:lnTo>
                <a:lnTo>
                  <a:pt x="0" y="2678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07" t="0" r="-117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88463" y="2470441"/>
            <a:ext cx="5105493" cy="217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 Bold"/>
              </a:rPr>
              <a:t>Pharmaceuticals and Chemicals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June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July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September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October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883" y="676754"/>
            <a:ext cx="5910926" cy="3181671"/>
          </a:xfrm>
          <a:custGeom>
            <a:avLst/>
            <a:gdLst/>
            <a:ahLst/>
            <a:cxnLst/>
            <a:rect r="r" b="b" t="t" l="l"/>
            <a:pathLst>
              <a:path h="3181671" w="5910926">
                <a:moveTo>
                  <a:pt x="0" y="0"/>
                </a:moveTo>
                <a:lnTo>
                  <a:pt x="5910925" y="0"/>
                </a:lnTo>
                <a:lnTo>
                  <a:pt x="5910925" y="3181671"/>
                </a:lnTo>
                <a:lnTo>
                  <a:pt x="0" y="318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54" t="0" r="-146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883" y="4201896"/>
            <a:ext cx="5910926" cy="3181671"/>
          </a:xfrm>
          <a:custGeom>
            <a:avLst/>
            <a:gdLst/>
            <a:ahLst/>
            <a:cxnLst/>
            <a:rect r="r" b="b" t="t" l="l"/>
            <a:pathLst>
              <a:path h="3181671" w="5910926">
                <a:moveTo>
                  <a:pt x="0" y="0"/>
                </a:moveTo>
                <a:lnTo>
                  <a:pt x="5910925" y="0"/>
                </a:lnTo>
                <a:lnTo>
                  <a:pt x="5910925" y="3181671"/>
                </a:lnTo>
                <a:lnTo>
                  <a:pt x="0" y="3181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91" t="0" r="-1599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77086" y="561384"/>
            <a:ext cx="5907680" cy="3181671"/>
          </a:xfrm>
          <a:custGeom>
            <a:avLst/>
            <a:gdLst/>
            <a:ahLst/>
            <a:cxnLst/>
            <a:rect r="r" b="b" t="t" l="l"/>
            <a:pathLst>
              <a:path h="3181671" w="5907680">
                <a:moveTo>
                  <a:pt x="0" y="0"/>
                </a:moveTo>
                <a:lnTo>
                  <a:pt x="5907680" y="0"/>
                </a:lnTo>
                <a:lnTo>
                  <a:pt x="5907680" y="3181671"/>
                </a:lnTo>
                <a:lnTo>
                  <a:pt x="0" y="3181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52" t="0" r="-173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7998" y="8034679"/>
            <a:ext cx="5644293" cy="133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19">
                <a:solidFill>
                  <a:srgbClr val="FFFFFF"/>
                </a:solidFill>
                <a:latin typeface="Open Sans Bold"/>
              </a:rPr>
              <a:t>Solar and Other Renewable Energy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April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November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4501" y="4500012"/>
            <a:ext cx="1247344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3">
                <a:solidFill>
                  <a:srgbClr val="FFFFFF"/>
                </a:solidFill>
                <a:latin typeface="Open Sans Bold"/>
              </a:rPr>
              <a:t>Fertilizers Organic and Inorganic,Pesticides,Insecticides, and Other Related</a:t>
            </a: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600" spc="-103">
                <a:solidFill>
                  <a:srgbClr val="FFFFFF"/>
                </a:solidFill>
                <a:latin typeface="Open Sans"/>
              </a:rPr>
              <a:t>December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9696" y="3868403"/>
            <a:ext cx="6090673" cy="284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8"/>
              </a:lnSpc>
              <a:spcBef>
                <a:spcPct val="0"/>
              </a:spcBef>
            </a:pPr>
            <a:r>
              <a:rPr lang="en-US" sz="3375" spc="330">
                <a:solidFill>
                  <a:srgbClr val="FFFFFF"/>
                </a:solidFill>
                <a:latin typeface="Montserrat Light Bold"/>
              </a:rPr>
              <a:t> Codebasics Team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1.Dhaval Patel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  Founder, Codebasics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2.Hemanand Vadivel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   Co-Founder, Codebasics</a:t>
            </a:r>
          </a:p>
          <a:p>
            <a:pPr algn="ctr">
              <a:lnSpc>
                <a:spcPts val="355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118902" y="3694468"/>
            <a:ext cx="10912011" cy="458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75" spc="311">
                <a:solidFill>
                  <a:srgbClr val="FFFFFF"/>
                </a:solidFill>
                <a:latin typeface="Montserrat Light Bold"/>
              </a:rPr>
              <a:t>From Telangana Government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1. Kalvakuntla Taraka Rama Rao / KTR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Minister for IT, Industries and Municipal Administration: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2. Jayesh Ranjan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Secretary, Information Technology (IT); Government of Telangana: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3. Dileep Konatham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Director at Government of Telangana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4. Venu Panjarla</a:t>
            </a:r>
          </a:p>
          <a:p>
            <a:pPr>
              <a:lnSpc>
                <a:spcPts val="3554"/>
              </a:lnSpc>
              <a:spcBef>
                <a:spcPct val="0"/>
              </a:spcBef>
            </a:pPr>
            <a:r>
              <a:rPr lang="en-US" sz="2575" spc="252">
                <a:solidFill>
                  <a:srgbClr val="FFFFFF"/>
                </a:solidFill>
                <a:latin typeface="Montserrat Light"/>
              </a:rPr>
              <a:t>Open Data Telangana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70699" y="857250"/>
            <a:ext cx="61466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>
                      <a:alpha val="86667"/>
                    </a:srgbClr>
                  </a:solidFill>
                  <a:latin typeface="Open Sauce"/>
                </a:rPr>
                <a:t>q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5584" y="605129"/>
            <a:ext cx="4498482" cy="4538371"/>
          </a:xfrm>
          <a:custGeom>
            <a:avLst/>
            <a:gdLst/>
            <a:ahLst/>
            <a:cxnLst/>
            <a:rect r="r" b="b" t="t" l="l"/>
            <a:pathLst>
              <a:path h="4538371" w="4498482">
                <a:moveTo>
                  <a:pt x="0" y="0"/>
                </a:moveTo>
                <a:lnTo>
                  <a:pt x="4498482" y="0"/>
                </a:lnTo>
                <a:lnTo>
                  <a:pt x="4498482" y="4538371"/>
                </a:lnTo>
                <a:lnTo>
                  <a:pt x="0" y="453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276" r="0" b="-153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325" y="5374896"/>
            <a:ext cx="4434741" cy="4598554"/>
          </a:xfrm>
          <a:custGeom>
            <a:avLst/>
            <a:gdLst/>
            <a:ahLst/>
            <a:cxnLst/>
            <a:rect r="r" b="b" t="t" l="l"/>
            <a:pathLst>
              <a:path h="4598554" w="4434741">
                <a:moveTo>
                  <a:pt x="0" y="0"/>
                </a:moveTo>
                <a:lnTo>
                  <a:pt x="4434741" y="0"/>
                </a:lnTo>
                <a:lnTo>
                  <a:pt x="4434741" y="4598554"/>
                </a:lnTo>
                <a:lnTo>
                  <a:pt x="0" y="459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968" r="0" b="-129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01284" y="5374896"/>
            <a:ext cx="4701257" cy="3490653"/>
          </a:xfrm>
          <a:custGeom>
            <a:avLst/>
            <a:gdLst/>
            <a:ahLst/>
            <a:cxnLst/>
            <a:rect r="r" b="b" t="t" l="l"/>
            <a:pathLst>
              <a:path h="3490653" w="4701257">
                <a:moveTo>
                  <a:pt x="0" y="0"/>
                </a:moveTo>
                <a:lnTo>
                  <a:pt x="4701258" y="0"/>
                </a:lnTo>
                <a:lnTo>
                  <a:pt x="4701258" y="3490653"/>
                </a:lnTo>
                <a:lnTo>
                  <a:pt x="0" y="3490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47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1273" y="6800772"/>
            <a:ext cx="4898027" cy="2854704"/>
          </a:xfrm>
          <a:custGeom>
            <a:avLst/>
            <a:gdLst/>
            <a:ahLst/>
            <a:cxnLst/>
            <a:rect r="r" b="b" t="t" l="l"/>
            <a:pathLst>
              <a:path h="2854704" w="4898027">
                <a:moveTo>
                  <a:pt x="0" y="0"/>
                </a:moveTo>
                <a:lnTo>
                  <a:pt x="4898027" y="0"/>
                </a:lnTo>
                <a:lnTo>
                  <a:pt x="4898027" y="2854704"/>
                </a:lnTo>
                <a:lnTo>
                  <a:pt x="0" y="2854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58" r="0" b="-395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61273" y="3367185"/>
            <a:ext cx="4898027" cy="2742895"/>
          </a:xfrm>
          <a:custGeom>
            <a:avLst/>
            <a:gdLst/>
            <a:ahLst/>
            <a:cxnLst/>
            <a:rect r="r" b="b" t="t" l="l"/>
            <a:pathLst>
              <a:path h="2742895" w="4898027">
                <a:moveTo>
                  <a:pt x="0" y="0"/>
                </a:moveTo>
                <a:lnTo>
                  <a:pt x="4898027" y="0"/>
                </a:lnTo>
                <a:lnTo>
                  <a:pt x="4898027" y="2742895"/>
                </a:lnTo>
                <a:lnTo>
                  <a:pt x="0" y="2742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03880" y="289851"/>
            <a:ext cx="4350782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Bold"/>
              </a:rPr>
              <a:t>Tools and  Questions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233151" y="8537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94480" y="6184298"/>
            <a:ext cx="736150" cy="662821"/>
            <a:chOff x="0" y="0"/>
            <a:chExt cx="193883" cy="174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972142" y="3334348"/>
            <a:ext cx="15423457" cy="6746272"/>
          </a:xfrm>
          <a:custGeom>
            <a:avLst/>
            <a:gdLst/>
            <a:ahLst/>
            <a:cxnLst/>
            <a:rect r="r" b="b" t="t" l="l"/>
            <a:pathLst>
              <a:path h="6746272" w="15423457">
                <a:moveTo>
                  <a:pt x="0" y="0"/>
                </a:moveTo>
                <a:lnTo>
                  <a:pt x="15423457" y="0"/>
                </a:lnTo>
                <a:lnTo>
                  <a:pt x="15423457" y="6746272"/>
                </a:lnTo>
                <a:lnTo>
                  <a:pt x="0" y="674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89046" y="4176727"/>
            <a:ext cx="6346855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Telangana is one of the 28 states of India, located in the southern part of the country. It was officially formed as a separate state on June 2, 2014, following a long-standing demand for statehood.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89046" y="6155723"/>
            <a:ext cx="6346855" cy="204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In 2022, GDP for Telangana was </a:t>
            </a:r>
            <a:r>
              <a:rPr lang="en-US" sz="2010" spc="197">
                <a:solidFill>
                  <a:srgbClr val="231F20"/>
                </a:solidFill>
                <a:latin typeface="Montserrat Light Medium"/>
              </a:rPr>
              <a:t>129 million INR, lakhs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. GDP of Telangana increased from 45.2 million INR, lakhs in 2013 to 129 million INR, lakhs in 2022 growing at an average annual rate of 12.53%.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038" y="2546014"/>
            <a:ext cx="16715572" cy="7014311"/>
          </a:xfrm>
          <a:custGeom>
            <a:avLst/>
            <a:gdLst/>
            <a:ahLst/>
            <a:cxnLst/>
            <a:rect r="r" b="b" t="t" l="l"/>
            <a:pathLst>
              <a:path h="7014311" w="16715572">
                <a:moveTo>
                  <a:pt x="0" y="0"/>
                </a:moveTo>
                <a:lnTo>
                  <a:pt x="16715572" y="0"/>
                </a:lnTo>
                <a:lnTo>
                  <a:pt x="16715572" y="7014311"/>
                </a:lnTo>
                <a:lnTo>
                  <a:pt x="0" y="701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95" r="0" b="-53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238" y="859334"/>
            <a:ext cx="16996246" cy="88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How does the revenue generated from document registration vary across districts in Telangana? 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List down the top 5 districts that showed the highest document registration revenue growth between FY 2019 and 2022.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1770" y="1827924"/>
            <a:ext cx="8673723" cy="7759196"/>
          </a:xfrm>
          <a:custGeom>
            <a:avLst/>
            <a:gdLst/>
            <a:ahLst/>
            <a:cxnLst/>
            <a:rect r="r" b="b" t="t" l="l"/>
            <a:pathLst>
              <a:path h="7759196" w="8673723">
                <a:moveTo>
                  <a:pt x="0" y="0"/>
                </a:moveTo>
                <a:lnTo>
                  <a:pt x="8673724" y="0"/>
                </a:lnTo>
                <a:lnTo>
                  <a:pt x="8673724" y="7759196"/>
                </a:lnTo>
                <a:lnTo>
                  <a:pt x="0" y="7759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682" y="2932012"/>
            <a:ext cx="17894490" cy="6630730"/>
          </a:xfrm>
          <a:custGeom>
            <a:avLst/>
            <a:gdLst/>
            <a:ahLst/>
            <a:cxnLst/>
            <a:rect r="r" b="b" t="t" l="l"/>
            <a:pathLst>
              <a:path h="6630730" w="17894490">
                <a:moveTo>
                  <a:pt x="0" y="0"/>
                </a:moveTo>
                <a:lnTo>
                  <a:pt x="17894490" y="0"/>
                </a:lnTo>
                <a:lnTo>
                  <a:pt x="17894490" y="6630731"/>
                </a:lnTo>
                <a:lnTo>
                  <a:pt x="0" y="6630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68" r="0" b="-65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978" y="545649"/>
            <a:ext cx="15746217" cy="88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How does the revenue generated from document registration compare 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to the revenue generated from e-stamp challans across districts?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109" y="2907675"/>
            <a:ext cx="10764106" cy="6721890"/>
          </a:xfrm>
          <a:custGeom>
            <a:avLst/>
            <a:gdLst/>
            <a:ahLst/>
            <a:cxnLst/>
            <a:rect r="r" b="b" t="t" l="l"/>
            <a:pathLst>
              <a:path h="6721890" w="10764106">
                <a:moveTo>
                  <a:pt x="0" y="0"/>
                </a:moveTo>
                <a:lnTo>
                  <a:pt x="10764106" y="0"/>
                </a:lnTo>
                <a:lnTo>
                  <a:pt x="10764106" y="6721890"/>
                </a:lnTo>
                <a:lnTo>
                  <a:pt x="0" y="672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6924" y="615953"/>
            <a:ext cx="15237687" cy="88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List down the top 5 districts where e-stamps revenue contributes significantly more to the revenue than the</a:t>
            </a:r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 documents in FY 2022?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8669" y="1781520"/>
            <a:ext cx="13070662" cy="6134997"/>
          </a:xfrm>
          <a:custGeom>
            <a:avLst/>
            <a:gdLst/>
            <a:ahLst/>
            <a:cxnLst/>
            <a:rect r="r" b="b" t="t" l="l"/>
            <a:pathLst>
              <a:path h="6134997" w="13070662">
                <a:moveTo>
                  <a:pt x="0" y="0"/>
                </a:moveTo>
                <a:lnTo>
                  <a:pt x="13070662" y="0"/>
                </a:lnTo>
                <a:lnTo>
                  <a:pt x="13070662" y="6134997"/>
                </a:lnTo>
                <a:lnTo>
                  <a:pt x="0" y="613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1177" y="200025"/>
            <a:ext cx="1635501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FFFFFF"/>
                </a:solidFill>
                <a:latin typeface="Open Sans Bold"/>
              </a:rPr>
              <a:t>Is there any alteration of e-Stamp challan count and document registration count pattern since the implementation</a:t>
            </a:r>
            <a:r>
              <a:rPr lang="en-US" sz="2700" spc="-107">
                <a:solidFill>
                  <a:srgbClr val="FFFFFF"/>
                </a:solidFill>
                <a:latin typeface="Open Sans Bold"/>
              </a:rPr>
              <a:t> of e-Stamp challan ? If so, what suggestions would you propose to the government?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375" y="8249892"/>
            <a:ext cx="172452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t</a:t>
            </a:r>
            <a:r>
              <a:rPr lang="en-US" sz="2700" spc="-107">
                <a:solidFill>
                  <a:srgbClr val="FFFFFF"/>
                </a:solidFill>
                <a:latin typeface="Open Sans"/>
              </a:rPr>
              <a:t>here  is a increase in the count of  e-stamp  when compare to the  document registration in all the districts except 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107">
                <a:solidFill>
                  <a:srgbClr val="FFFFFF"/>
                </a:solidFill>
                <a:latin typeface="Open Sans"/>
              </a:rPr>
              <a:t> for </a:t>
            </a:r>
            <a:r>
              <a:rPr lang="en-US" sz="2700" spc="-107">
                <a:solidFill>
                  <a:srgbClr val="FFFFFF"/>
                </a:solidFill>
                <a:latin typeface="Open Sans"/>
              </a:rPr>
              <a:t>siddipet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DAFwCOw6fFE</dc:identifier>
  <dcterms:modified xsi:type="dcterms:W3CDTF">2011-08-01T06:04:30Z</dcterms:modified>
  <cp:revision>1</cp:revision>
  <dc:title>introduction</dc:title>
</cp:coreProperties>
</file>